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274" r:id="rId3"/>
    <p:sldId id="275" r:id="rId4"/>
    <p:sldId id="265" r:id="rId5"/>
    <p:sldId id="276" r:id="rId6"/>
    <p:sldId id="277" r:id="rId7"/>
    <p:sldId id="270" r:id="rId8"/>
    <p:sldId id="288" r:id="rId9"/>
    <p:sldId id="287" r:id="rId10"/>
    <p:sldId id="271" r:id="rId11"/>
    <p:sldId id="289" r:id="rId12"/>
    <p:sldId id="286" r:id="rId13"/>
    <p:sldId id="284" r:id="rId14"/>
    <p:sldId id="283" r:id="rId15"/>
    <p:sldId id="285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88207" autoAdjust="0"/>
  </p:normalViewPr>
  <p:slideViewPr>
    <p:cSldViewPr snapToGrid="0" snapToObjects="1">
      <p:cViewPr>
        <p:scale>
          <a:sx n="70" d="100"/>
          <a:sy n="70" d="100"/>
        </p:scale>
        <p:origin x="-1589" y="-16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15507436570429"/>
          <c:y val="5.1400554097404488E-2"/>
          <c:w val="0.77404024496937895"/>
          <c:h val="0.8326195683872849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Sheet2!$B$3:$B$11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Sheet2!$C$3:$C$11</c:f>
              <c:numCache>
                <c:formatCode>General</c:formatCode>
                <c:ptCount val="9"/>
                <c:pt idx="0">
                  <c:v>1933</c:v>
                </c:pt>
                <c:pt idx="1">
                  <c:v>1907</c:v>
                </c:pt>
                <c:pt idx="2">
                  <c:v>1722</c:v>
                </c:pt>
                <c:pt idx="3">
                  <c:v>1633</c:v>
                </c:pt>
                <c:pt idx="4">
                  <c:v>1582</c:v>
                </c:pt>
                <c:pt idx="5">
                  <c:v>1534</c:v>
                </c:pt>
                <c:pt idx="6">
                  <c:v>1501</c:v>
                </c:pt>
                <c:pt idx="7">
                  <c:v>1470</c:v>
                </c:pt>
                <c:pt idx="8">
                  <c:v>1464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39232512"/>
        <c:axId val="142326528"/>
      </c:barChart>
      <c:catAx>
        <c:axId val="3923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326528"/>
        <c:crosses val="autoZero"/>
        <c:auto val="1"/>
        <c:lblAlgn val="ctr"/>
        <c:lblOffset val="100"/>
        <c:noMultiLvlLbl val="0"/>
      </c:catAx>
      <c:valAx>
        <c:axId val="142326528"/>
        <c:scaling>
          <c:orientation val="minMax"/>
          <c:max val="2000"/>
          <c:min val="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Federal Permits</a:t>
                </a:r>
              </a:p>
            </c:rich>
          </c:tx>
          <c:layout>
            <c:manualLayout>
              <c:xMode val="edge"/>
              <c:yMode val="edge"/>
              <c:x val="1.1835981144674296E-2"/>
              <c:y val="0.133227331225235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232512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81148664394371"/>
          <c:y val="0.11802892467214765"/>
          <c:w val="0.76760086945270056"/>
          <c:h val="0.71769255895087247"/>
        </c:manualLayout>
      </c:layout>
      <c:barChart>
        <c:barDir val="col"/>
        <c:grouping val="clustered"/>
        <c:varyColors val="0"/>
        <c:ser>
          <c:idx val="0"/>
          <c:order val="0"/>
          <c:tx>
            <c:v>Monthly Compliance Rate</c:v>
          </c:tx>
          <c:invertIfNegative val="0"/>
          <c:cat>
            <c:numRef>
              <c:f>Sheet1!$D$4:$D$16</c:f>
              <c:numCache>
                <c:formatCode>mmm\-yy</c:formatCode>
                <c:ptCount val="13"/>
                <c:pt idx="0">
                  <c:v>41974</c:v>
                </c:pt>
                <c:pt idx="1">
                  <c:v>42005</c:v>
                </c:pt>
                <c:pt idx="2">
                  <c:v>42036</c:v>
                </c:pt>
                <c:pt idx="3">
                  <c:v>42064</c:v>
                </c:pt>
                <c:pt idx="4">
                  <c:v>42095</c:v>
                </c:pt>
                <c:pt idx="5">
                  <c:v>42125</c:v>
                </c:pt>
                <c:pt idx="6">
                  <c:v>42156</c:v>
                </c:pt>
                <c:pt idx="7">
                  <c:v>42186</c:v>
                </c:pt>
                <c:pt idx="8">
                  <c:v>42217</c:v>
                </c:pt>
                <c:pt idx="9">
                  <c:v>42248</c:v>
                </c:pt>
                <c:pt idx="10">
                  <c:v>42278</c:v>
                </c:pt>
                <c:pt idx="11">
                  <c:v>42309</c:v>
                </c:pt>
                <c:pt idx="12">
                  <c:v>42339</c:v>
                </c:pt>
              </c:numCache>
            </c:numRef>
          </c:cat>
          <c:val>
            <c:numRef>
              <c:f>Sheet1!$E$4:$E$16</c:f>
              <c:numCache>
                <c:formatCode>0%</c:formatCode>
                <c:ptCount val="13"/>
                <c:pt idx="0">
                  <c:v>0.93140000000000001</c:v>
                </c:pt>
                <c:pt idx="1">
                  <c:v>0.97</c:v>
                </c:pt>
                <c:pt idx="2">
                  <c:v>0.97</c:v>
                </c:pt>
                <c:pt idx="3">
                  <c:v>0.89339999999999997</c:v>
                </c:pt>
                <c:pt idx="4">
                  <c:v>0.85150000000000003</c:v>
                </c:pt>
                <c:pt idx="5">
                  <c:v>0.97</c:v>
                </c:pt>
                <c:pt idx="6">
                  <c:v>0.88360000000000005</c:v>
                </c:pt>
                <c:pt idx="7">
                  <c:v>0.94840000000000002</c:v>
                </c:pt>
                <c:pt idx="8">
                  <c:v>0.97</c:v>
                </c:pt>
                <c:pt idx="9">
                  <c:v>0.9415</c:v>
                </c:pt>
                <c:pt idx="10">
                  <c:v>0.91310000000000002</c:v>
                </c:pt>
                <c:pt idx="11">
                  <c:v>0.93769999999999998</c:v>
                </c:pt>
                <c:pt idx="12">
                  <c:v>0.95120000000000005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43400192"/>
        <c:axId val="41151296"/>
      </c:barChart>
      <c:lineChart>
        <c:grouping val="standard"/>
        <c:varyColors val="0"/>
        <c:ser>
          <c:idx val="1"/>
          <c:order val="1"/>
          <c:tx>
            <c:v>88% Effectiveness Threshold</c:v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Sheet1!$F$4:$F$16</c:f>
              <c:numCache>
                <c:formatCode>0%</c:formatCode>
                <c:ptCount val="13"/>
                <c:pt idx="0">
                  <c:v>0.88</c:v>
                </c:pt>
                <c:pt idx="1">
                  <c:v>0.88</c:v>
                </c:pt>
                <c:pt idx="2">
                  <c:v>0.88</c:v>
                </c:pt>
                <c:pt idx="3">
                  <c:v>0.88</c:v>
                </c:pt>
                <c:pt idx="4">
                  <c:v>0.88</c:v>
                </c:pt>
                <c:pt idx="5">
                  <c:v>0.88</c:v>
                </c:pt>
                <c:pt idx="6">
                  <c:v>0.88</c:v>
                </c:pt>
                <c:pt idx="7">
                  <c:v>0.88</c:v>
                </c:pt>
                <c:pt idx="8">
                  <c:v>0.88</c:v>
                </c:pt>
                <c:pt idx="9">
                  <c:v>0.88</c:v>
                </c:pt>
                <c:pt idx="10">
                  <c:v>0.88</c:v>
                </c:pt>
                <c:pt idx="11">
                  <c:v>0.88</c:v>
                </c:pt>
                <c:pt idx="12">
                  <c:v>0.88</c:v>
                </c:pt>
              </c:numCache>
            </c:numRef>
          </c:val>
          <c:smooth val="0"/>
        </c:ser>
        <c:ser>
          <c:idx val="2"/>
          <c:order val="2"/>
          <c:tx>
            <c:v>84% Closure Threshold</c:v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Sheet1!$G$4:$G$16</c:f>
              <c:numCache>
                <c:formatCode>0%</c:formatCode>
                <c:ptCount val="13"/>
                <c:pt idx="0">
                  <c:v>0.84</c:v>
                </c:pt>
                <c:pt idx="1">
                  <c:v>0.84</c:v>
                </c:pt>
                <c:pt idx="2">
                  <c:v>0.84</c:v>
                </c:pt>
                <c:pt idx="3">
                  <c:v>0.84</c:v>
                </c:pt>
                <c:pt idx="4">
                  <c:v>0.84</c:v>
                </c:pt>
                <c:pt idx="5">
                  <c:v>0.84</c:v>
                </c:pt>
                <c:pt idx="6">
                  <c:v>0.84</c:v>
                </c:pt>
                <c:pt idx="7">
                  <c:v>0.84</c:v>
                </c:pt>
                <c:pt idx="8">
                  <c:v>0.84</c:v>
                </c:pt>
                <c:pt idx="9">
                  <c:v>0.84</c:v>
                </c:pt>
                <c:pt idx="10">
                  <c:v>0.84</c:v>
                </c:pt>
                <c:pt idx="11">
                  <c:v>0.84</c:v>
                </c:pt>
                <c:pt idx="12">
                  <c:v>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00192"/>
        <c:axId val="41151296"/>
      </c:lineChart>
      <c:dateAx>
        <c:axId val="434001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151296"/>
        <c:crosses val="autoZero"/>
        <c:auto val="1"/>
        <c:lblOffset val="100"/>
        <c:baseTimeUnit val="months"/>
        <c:majorUnit val="2"/>
        <c:majorTimeUnit val="months"/>
      </c:dateAx>
      <c:valAx>
        <c:axId val="41151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TED Effectiveness Rate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4340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666309216522908"/>
          <c:y val="2.4490760367222413E-3"/>
          <c:w val="0.50029423668074313"/>
          <c:h val="0.1882918320117311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Final Draft of TED Compliance Policy:</a:t>
            </a:r>
          </a:p>
          <a:p>
            <a:r>
              <a:rPr lang="en-US" baseline="0" dirty="0" smtClean="0"/>
              <a:t>http://sero.nmfs.noaa.gov/protected_resources/sea_turtle_protection_and_shrimp_fisheries/documents/ted_compliance_policy_v2.pdf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60" y="1141666"/>
            <a:ext cx="6644640" cy="139847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Update on Federal Shrimp Fishery Management            in the Southeast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1988" y="3118590"/>
            <a:ext cx="5484812" cy="1224439"/>
          </a:xfrm>
        </p:spPr>
        <p:txBody>
          <a:bodyPr/>
          <a:lstStyle/>
          <a:p>
            <a:r>
              <a:rPr lang="en-US" dirty="0" smtClean="0"/>
              <a:t>Andy Strelcheck</a:t>
            </a:r>
          </a:p>
          <a:p>
            <a:r>
              <a:rPr lang="en-US" dirty="0" smtClean="0"/>
              <a:t>NOAA Fisheries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Southeast 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5908" y="5211943"/>
            <a:ext cx="5484812" cy="57785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American Shrimp Processors Association Meeting</a:t>
            </a:r>
          </a:p>
          <a:p>
            <a:pPr algn="l"/>
            <a:r>
              <a:rPr lang="en-US" sz="2000" dirty="0" smtClean="0"/>
              <a:t>Biloxi, MS</a:t>
            </a:r>
          </a:p>
          <a:p>
            <a:pPr algn="l"/>
            <a:r>
              <a:rPr lang="en-US" sz="2000" dirty="0" smtClean="0"/>
              <a:t>April 8,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98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061112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Minimum Permit Threshold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0760" y="1945456"/>
            <a:ext cx="6827520" cy="360190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800" dirty="0" smtClean="0"/>
              <a:t>Factors to consider: </a:t>
            </a:r>
          </a:p>
          <a:p>
            <a:pPr marL="514350" lvl="1" indent="-514350">
              <a:buAutoNum type="arabicPeriod"/>
            </a:pPr>
            <a:r>
              <a:rPr lang="en-US" sz="2800" dirty="0" smtClean="0"/>
              <a:t>Maintain high landings</a:t>
            </a:r>
          </a:p>
          <a:p>
            <a:pPr marL="514350" lvl="1" indent="-514350">
              <a:buAutoNum type="arabicPeriod"/>
            </a:pPr>
            <a:r>
              <a:rPr lang="en-US" sz="2800" dirty="0" smtClean="0"/>
              <a:t>Maintain high CPUE</a:t>
            </a:r>
          </a:p>
          <a:p>
            <a:pPr marL="514350" lvl="1" indent="-514350">
              <a:buAutoNum type="arabicPeriod"/>
            </a:pPr>
            <a:r>
              <a:rPr lang="en-US" sz="2800" dirty="0" smtClean="0"/>
              <a:t>Maintain effort below sea turtle bycatch threshold</a:t>
            </a:r>
          </a:p>
          <a:p>
            <a:pPr marL="514350" lvl="1" indent="-514350">
              <a:buAutoNum type="arabicPeriod"/>
            </a:pPr>
            <a:r>
              <a:rPr lang="en-US" sz="2800" dirty="0" smtClean="0"/>
              <a:t>Maintain effort below red snapper bycatch threshold</a:t>
            </a:r>
          </a:p>
          <a:p>
            <a:pPr marL="576263" lvl="1" indent="-347663"/>
            <a:endParaRPr lang="en-US" sz="2800" dirty="0" smtClean="0"/>
          </a:p>
          <a:p>
            <a:pPr marL="571500" lvl="1" indent="-342900"/>
            <a:endParaRPr lang="en-US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SERO</a:t>
            </a:r>
          </a:p>
        </p:txBody>
      </p:sp>
    </p:spTree>
    <p:extLst>
      <p:ext uri="{BB962C8B-B14F-4D97-AF65-F5344CB8AC3E}">
        <p14:creationId xmlns:p14="http://schemas.microsoft.com/office/powerpoint/2010/main" val="14965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061112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Turtle Excluder Device </a:t>
            </a:r>
            <a:br>
              <a:rPr lang="en-US" sz="3600" dirty="0" smtClean="0"/>
            </a:br>
            <a:r>
              <a:rPr lang="en-US" sz="3600" dirty="0" smtClean="0"/>
              <a:t>Compliance Policy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0760" y="2152285"/>
            <a:ext cx="6827520" cy="360190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Why a policy?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Required to monitor compliance with TED requirements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Contents of policy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Compliance threshold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Data collection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Sampling periods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Closure</a:t>
            </a:r>
          </a:p>
          <a:p>
            <a:pPr lvl="1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673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061112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Monthly TED Compliance Rates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326714"/>
              </p:ext>
            </p:extLst>
          </p:nvPr>
        </p:nvGraphicFramePr>
        <p:xfrm>
          <a:off x="2090056" y="1712699"/>
          <a:ext cx="6901543" cy="464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9" y="851197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Skimmer Trawl Rulemaking</a:t>
            </a:r>
            <a:endParaRPr lang="en-US" sz="36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1275" y="1645011"/>
            <a:ext cx="6827520" cy="360190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Why rulemaking?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turtles vulnerable to capture – pass through 4” bar spacing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Tow times not as effective as TEDs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Proposed Alternatives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action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Withdraw tow time restriction, require use of current TEDs of modified TEDs (w/ narrower bar spacing) in skimmer, pusher head, and wing nets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lvl="1" indent="0">
              <a:buNone/>
            </a:pPr>
            <a:endParaRPr lang="en-US" sz="4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7084" y="5754188"/>
            <a:ext cx="9011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more information: </a:t>
            </a:r>
            <a:endParaRPr lang="en-US" dirty="0" smtClean="0"/>
          </a:p>
          <a:p>
            <a:r>
              <a:rPr lang="en-US" dirty="0"/>
              <a:t>http://sero.nmfs.noaa.gov/protected_resources/sea_turtle_protection_and_shrimp_fisheries/documents</a:t>
            </a:r>
            <a:r>
              <a:rPr lang="en-US" dirty="0" smtClean="0"/>
              <a:t>/ scoping_document_2016.pdf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061112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Public Meeting Locations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6978" y="6121178"/>
            <a:ext cx="8528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more information: </a:t>
            </a:r>
          </a:p>
          <a:p>
            <a:r>
              <a:rPr lang="en-US" dirty="0" smtClean="0"/>
              <a:t>http</a:t>
            </a:r>
            <a:r>
              <a:rPr lang="en-US" dirty="0"/>
              <a:t>://sero.nmfs.noaa.gov/fishery_bulletins/documents/pdfs/2016/fb16-019_skimmer_trawl_mtgs.pdf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4342"/>
              </p:ext>
            </p:extLst>
          </p:nvPr>
        </p:nvGraphicFramePr>
        <p:xfrm>
          <a:off x="2747963" y="2133705"/>
          <a:ext cx="542720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256"/>
                <a:gridCol w="1414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Morehead</a:t>
                      </a:r>
                      <a:r>
                        <a:rPr lang="en-US" sz="2800" baseline="0" dirty="0" smtClean="0"/>
                        <a:t> City, NC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April</a:t>
                      </a:r>
                      <a:r>
                        <a:rPr lang="en-US" sz="2800" baseline="0" dirty="0" smtClean="0"/>
                        <a:t> 13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Larose, 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April</a:t>
                      </a:r>
                      <a:r>
                        <a:rPr lang="en-US" sz="2800" baseline="0" dirty="0" smtClean="0"/>
                        <a:t> 18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Belle Chase,</a:t>
                      </a:r>
                      <a:r>
                        <a:rPr lang="en-US" sz="2800" baseline="0" dirty="0" smtClean="0"/>
                        <a:t> 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April</a:t>
                      </a:r>
                      <a:r>
                        <a:rPr lang="en-US" sz="2800" baseline="0" dirty="0" smtClean="0"/>
                        <a:t> 19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Biloxi,</a:t>
                      </a:r>
                      <a:r>
                        <a:rPr lang="en-US" sz="2800" baseline="0" dirty="0" smtClean="0"/>
                        <a:t> 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April 20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Bayou la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Batre</a:t>
                      </a:r>
                      <a:r>
                        <a:rPr lang="en-US" sz="2800" baseline="0" dirty="0" smtClean="0"/>
                        <a:t>, 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April 21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2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628" y="2785908"/>
            <a:ext cx="2754086" cy="6653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Questions?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3550" y="4191000"/>
            <a:ext cx="5061858" cy="224245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Andy Strelcheck</a:t>
            </a:r>
          </a:p>
          <a:p>
            <a:pPr algn="l">
              <a:spcBef>
                <a:spcPts val="0"/>
              </a:spcBef>
            </a:pPr>
            <a:r>
              <a:rPr lang="en-US" dirty="0"/>
              <a:t>Deputy Regional Administrator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NOAA Fisheries, Southeast Region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andy.strelcheck@noaa.gov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(727) 824-5301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Southeast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355026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42160" y="2204537"/>
            <a:ext cx="6644640" cy="3586663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Stock status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Gulf Council actions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Moratorium – minimum permit threshold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Permit reserve pool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Optimum and Maximum Sustainable Yields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TED Compliance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Skimmer Trawl Rulemaking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SERO</a:t>
            </a:r>
          </a:p>
        </p:txBody>
      </p:sp>
    </p:spTree>
    <p:extLst>
      <p:ext uri="{BB962C8B-B14F-4D97-AF65-F5344CB8AC3E}">
        <p14:creationId xmlns:p14="http://schemas.microsoft.com/office/powerpoint/2010/main" val="32309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355026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Stock Status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4080" y="2707457"/>
            <a:ext cx="6522720" cy="322090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Assessments completed this winter.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Brown, white, and pink shrimp stock are all healthy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Biomass well above overfished thresholds, but declining for all three stocks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Fishing mortality rates well below overfishing thresholds.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SERO</a:t>
            </a:r>
          </a:p>
        </p:txBody>
      </p:sp>
    </p:spTree>
    <p:extLst>
      <p:ext uri="{BB962C8B-B14F-4D97-AF65-F5344CB8AC3E}">
        <p14:creationId xmlns:p14="http://schemas.microsoft.com/office/powerpoint/2010/main" val="1424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958119"/>
            <a:ext cx="6720840" cy="793814"/>
          </a:xfrm>
        </p:spPr>
        <p:txBody>
          <a:bodyPr/>
          <a:lstStyle/>
          <a:p>
            <a:r>
              <a:rPr lang="en-US" sz="3600" dirty="0" smtClean="0"/>
              <a:t>Landing and Effort Trends                 Brown Shrimp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5" t="25546" r="27750" b="26889"/>
          <a:stretch/>
        </p:blipFill>
        <p:spPr bwMode="auto">
          <a:xfrm>
            <a:off x="1815686" y="1919572"/>
            <a:ext cx="7328313" cy="45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4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958119"/>
            <a:ext cx="6720840" cy="793814"/>
          </a:xfrm>
        </p:spPr>
        <p:txBody>
          <a:bodyPr/>
          <a:lstStyle/>
          <a:p>
            <a:r>
              <a:rPr lang="en-US" sz="3600" dirty="0" smtClean="0"/>
              <a:t>Landing and Effort Trends                 White Shrimp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27778" r="27501" b="25333"/>
          <a:stretch/>
        </p:blipFill>
        <p:spPr bwMode="auto">
          <a:xfrm>
            <a:off x="1827717" y="1905000"/>
            <a:ext cx="7215453" cy="431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25546" r="28000" b="27111"/>
          <a:stretch/>
        </p:blipFill>
        <p:spPr bwMode="auto">
          <a:xfrm>
            <a:off x="1767840" y="2011012"/>
            <a:ext cx="7223760" cy="425131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958119"/>
            <a:ext cx="6720840" cy="793814"/>
          </a:xfrm>
        </p:spPr>
        <p:txBody>
          <a:bodyPr/>
          <a:lstStyle/>
          <a:p>
            <a:r>
              <a:rPr lang="en-US" sz="3600" dirty="0" smtClean="0"/>
              <a:t>Landing and Effort Trends                 Pink Shrimp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5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958119"/>
            <a:ext cx="6720840" cy="793814"/>
          </a:xfrm>
        </p:spPr>
        <p:txBody>
          <a:bodyPr/>
          <a:lstStyle/>
          <a:p>
            <a:r>
              <a:rPr lang="en-US" sz="3600" dirty="0" smtClean="0"/>
              <a:t>Catch-per-unit-effort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5545" r="33125" b="30318"/>
          <a:stretch/>
        </p:blipFill>
        <p:spPr bwMode="auto">
          <a:xfrm>
            <a:off x="2226598" y="1664847"/>
            <a:ext cx="6677916" cy="48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061112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Moratorium: </a:t>
            </a:r>
            <a:br>
              <a:rPr lang="en-US" sz="3600" dirty="0" smtClean="0"/>
            </a:br>
            <a:r>
              <a:rPr lang="en-US" sz="3600" dirty="0" smtClean="0"/>
              <a:t>Number of Federal Permits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595295"/>
              </p:ext>
            </p:extLst>
          </p:nvPr>
        </p:nvGraphicFramePr>
        <p:xfrm>
          <a:off x="2270760" y="2196569"/>
          <a:ext cx="6480266" cy="355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3808" y="387106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2007: 1,933</a:t>
            </a:r>
          </a:p>
          <a:p>
            <a:r>
              <a:rPr lang="en-US" sz="2400" dirty="0" smtClean="0"/>
              <a:t>2015: 1,464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2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061112"/>
            <a:ext cx="6720840" cy="793814"/>
          </a:xfrm>
        </p:spPr>
        <p:txBody>
          <a:bodyPr/>
          <a:lstStyle/>
          <a:p>
            <a:pPr algn="ctr"/>
            <a:r>
              <a:rPr lang="en-US" sz="3600" dirty="0" smtClean="0"/>
              <a:t>Moratorium: Council Actions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0760" y="1945456"/>
            <a:ext cx="6827520" cy="360190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800" dirty="0" smtClean="0"/>
              <a:t>Amendment 17A</a:t>
            </a:r>
          </a:p>
          <a:p>
            <a:pPr marL="571500" lvl="1" indent="-342900"/>
            <a:r>
              <a:rPr lang="en-US" sz="2800" dirty="0" smtClean="0"/>
              <a:t>Council approved 10-year extension of moratorium in Jan 2016 </a:t>
            </a:r>
          </a:p>
          <a:p>
            <a:pPr marL="0" lvl="1" indent="0">
              <a:buNone/>
            </a:pPr>
            <a:endParaRPr lang="en-US" sz="1200" dirty="0" smtClean="0"/>
          </a:p>
          <a:p>
            <a:pPr marL="0" lvl="1" indent="0">
              <a:buNone/>
            </a:pPr>
            <a:r>
              <a:rPr lang="en-US" sz="2800" dirty="0" smtClean="0"/>
              <a:t>Amendment 17B</a:t>
            </a:r>
          </a:p>
          <a:p>
            <a:pPr marL="576263" lvl="1" indent="-347663"/>
            <a:r>
              <a:rPr lang="en-US" sz="2800" dirty="0" smtClean="0"/>
              <a:t>Aggregate MSY/OY</a:t>
            </a:r>
          </a:p>
          <a:p>
            <a:pPr marL="576263" lvl="1" indent="-347663"/>
            <a:r>
              <a:rPr lang="en-US" sz="2800" dirty="0" smtClean="0"/>
              <a:t>Minimum permit threshold</a:t>
            </a:r>
          </a:p>
          <a:p>
            <a:pPr marL="576263" lvl="1" indent="-347663"/>
            <a:r>
              <a:rPr lang="en-US" sz="2800" dirty="0" smtClean="0"/>
              <a:t>Review panel </a:t>
            </a:r>
          </a:p>
          <a:p>
            <a:pPr marL="576263" lvl="1" indent="-347663"/>
            <a:r>
              <a:rPr lang="en-US" sz="2800" dirty="0" smtClean="0"/>
              <a:t>Reserve pool</a:t>
            </a:r>
          </a:p>
          <a:p>
            <a:pPr marL="576263" lvl="1" indent="-347663"/>
            <a:endParaRPr lang="en-US" sz="2800" dirty="0" smtClean="0"/>
          </a:p>
          <a:p>
            <a:pPr marL="571500" lvl="1" indent="-342900"/>
            <a:endParaRPr lang="en-US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SERO</a:t>
            </a:r>
          </a:p>
        </p:txBody>
      </p:sp>
    </p:spTree>
    <p:extLst>
      <p:ext uri="{BB962C8B-B14F-4D97-AF65-F5344CB8AC3E}">
        <p14:creationId xmlns:p14="http://schemas.microsoft.com/office/powerpoint/2010/main" val="23105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359</Words>
  <Application>Microsoft Office PowerPoint</Application>
  <PresentationFormat>On-screen Show (4:3)</PresentationFormat>
  <Paragraphs>103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NOAA Divider Slides</vt:lpstr>
      <vt:lpstr>NOAA Title Options</vt:lpstr>
      <vt:lpstr>Update on Federal Shrimp Fishery Management            in the Southeast </vt:lpstr>
      <vt:lpstr>Outline</vt:lpstr>
      <vt:lpstr>Stock Status</vt:lpstr>
      <vt:lpstr>Landing and Effort Trends                 Brown Shrimp</vt:lpstr>
      <vt:lpstr>Landing and Effort Trends                 White Shrimp</vt:lpstr>
      <vt:lpstr>Landing and Effort Trends                 Pink Shrimp</vt:lpstr>
      <vt:lpstr>Catch-per-unit-effort</vt:lpstr>
      <vt:lpstr>Moratorium:  Number of Federal Permits</vt:lpstr>
      <vt:lpstr>Moratorium: Council Actions</vt:lpstr>
      <vt:lpstr>Minimum Permit Threshold</vt:lpstr>
      <vt:lpstr>Turtle Excluder Device  Compliance Policy</vt:lpstr>
      <vt:lpstr>Monthly TED Compliance Rates</vt:lpstr>
      <vt:lpstr>Skimmer Trawl Rulemaking</vt:lpstr>
      <vt:lpstr>Public Meeting Locations</vt:lpstr>
      <vt:lpstr>Questions?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Andy Strelcheck</cp:lastModifiedBy>
  <cp:revision>69</cp:revision>
  <dcterms:created xsi:type="dcterms:W3CDTF">2012-07-23T20:47:30Z</dcterms:created>
  <dcterms:modified xsi:type="dcterms:W3CDTF">2016-04-08T13:15:10Z</dcterms:modified>
</cp:coreProperties>
</file>